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380" r:id="rId2"/>
    <p:sldId id="378" r:id="rId3"/>
    <p:sldId id="416" r:id="rId4"/>
    <p:sldId id="417" r:id="rId5"/>
    <p:sldId id="414" r:id="rId6"/>
    <p:sldId id="413" r:id="rId7"/>
    <p:sldId id="379" r:id="rId8"/>
    <p:sldId id="365" r:id="rId9"/>
    <p:sldId id="366" r:id="rId10"/>
    <p:sldId id="367" r:id="rId11"/>
    <p:sldId id="390" r:id="rId12"/>
    <p:sldId id="391" r:id="rId13"/>
    <p:sldId id="392" r:id="rId14"/>
    <p:sldId id="387" r:id="rId15"/>
    <p:sldId id="388" r:id="rId16"/>
    <p:sldId id="389" r:id="rId17"/>
    <p:sldId id="393" r:id="rId18"/>
    <p:sldId id="415" r:id="rId19"/>
    <p:sldId id="396" r:id="rId20"/>
    <p:sldId id="399" r:id="rId21"/>
    <p:sldId id="401" r:id="rId22"/>
    <p:sldId id="418" r:id="rId23"/>
    <p:sldId id="400" r:id="rId24"/>
    <p:sldId id="402" r:id="rId25"/>
    <p:sldId id="403" r:id="rId26"/>
    <p:sldId id="398" r:id="rId27"/>
    <p:sldId id="412" r:id="rId28"/>
    <p:sldId id="419" r:id="rId29"/>
    <p:sldId id="411" r:id="rId30"/>
    <p:sldId id="408" r:id="rId31"/>
    <p:sldId id="410" r:id="rId32"/>
    <p:sldId id="420" r:id="rId33"/>
    <p:sldId id="397" r:id="rId34"/>
  </p:sldIdLst>
  <p:sldSz cx="12192000" cy="6858000"/>
  <p:notesSz cx="9144000" cy="6858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90B20"/>
    <a:srgbClr val="800000"/>
    <a:srgbClr val="330000"/>
    <a:srgbClr val="0D0D0D"/>
    <a:srgbClr val="FFFFF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3" autoAdjust="0"/>
    <p:restoredTop sz="94715"/>
  </p:normalViewPr>
  <p:slideViewPr>
    <p:cSldViewPr snapToGrid="0" snapToObjects="1">
      <p:cViewPr varScale="1">
        <p:scale>
          <a:sx n="50" d="100"/>
          <a:sy n="50" d="100"/>
        </p:scale>
        <p:origin x="54" y="345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17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14E63-7882-42D2-8270-AC04DA40FA3A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98503-EB27-441B-BBEA-46D7032672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49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57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483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695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40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8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411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873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515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29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733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72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29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211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403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71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97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592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8503-EB27-441B-BBEA-46D7032672C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\高校\香港中文大学（深圳）\图片\03c3001fd26f21505e100685ea5f995.png03c3001fd26f21505e100685ea5f99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35" y="-132715"/>
            <a:ext cx="12191365" cy="6984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\高校\香港中文大学（深圳）\图片\63b1cd703f5e948a6233c6f411822be0.png63b1cd703f5e948a6233c6f411822be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635"/>
            <a:ext cx="12203430" cy="6858000"/>
          </a:xfrm>
          <a:prstGeom prst="rect">
            <a:avLst/>
          </a:prstGeom>
        </p:spPr>
      </p:pic>
      <p:sp>
        <p:nvSpPr>
          <p:cNvPr id="3" name="等腰三角形 2"/>
          <p:cNvSpPr/>
          <p:nvPr userDrawn="1"/>
        </p:nvSpPr>
        <p:spPr>
          <a:xfrm>
            <a:off x="11310" y="2805697"/>
            <a:ext cx="12192000" cy="4052303"/>
          </a:xfrm>
          <a:prstGeom prst="triangle">
            <a:avLst>
              <a:gd name="adj" fmla="val 100000"/>
            </a:avLst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 userDrawn="1"/>
        </p:nvSpPr>
        <p:spPr>
          <a:xfrm>
            <a:off x="0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solidFill>
          <a:schemeClr val="accent2">
            <a:lumMod val="5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>
            <a:off x="11310" y="2805697"/>
            <a:ext cx="12192000" cy="4052303"/>
          </a:xfrm>
          <a:prstGeom prst="triangle">
            <a:avLst>
              <a:gd name="adj" fmla="val 100000"/>
            </a:avLst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 userDrawn="1"/>
        </p:nvSpPr>
        <p:spPr>
          <a:xfrm>
            <a:off x="0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417095" cy="59716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593558" y="133741"/>
            <a:ext cx="11598442" cy="597160"/>
          </a:xfrm>
          <a:prstGeom prst="rect">
            <a:avLst/>
          </a:prstGeom>
          <a:solidFill>
            <a:schemeClr val="bg1">
              <a:alpha val="85098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Century Gothic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pixabay.com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/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点击</a:t>
            </a:r>
            <a:r>
              <a:rPr kumimoji="1" lang="en-US" altLang="zh-CN" sz="1335" dirty="0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71040" y="2378164"/>
            <a:ext cx="5250155" cy="830997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Independent study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71040" y="4734510"/>
            <a:ext cx="5262979" cy="49866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Lingpeng</a:t>
            </a:r>
            <a:r>
              <a:rPr lang="en-US" altLang="zh-CN" sz="20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Chen</a:t>
            </a:r>
            <a:r>
              <a:rPr lang="zh-CN" altLang="en-US" sz="2000" b="1" dirty="0">
                <a:solidFill>
                  <a:schemeClr val="tx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120090049</a:t>
            </a:r>
            <a:endParaRPr lang="en-US" altLang="zh-CN" sz="2000" b="1" dirty="0">
              <a:solidFill>
                <a:schemeClr val="tx1"/>
              </a:solidFill>
              <a:latin typeface="Times New Roman Bold" panose="02020603050405020304" charset="0"/>
              <a:ea typeface="微软雅黑" panose="020B0503020204020204" pitchFamily="34" charset="-122"/>
              <a:cs typeface="Times New Roman Bold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2314" y="1163944"/>
            <a:ext cx="70496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For each batch: </a:t>
            </a:r>
          </a:p>
          <a:p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</a:rPr>
              <a:t>      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Accuracy: the ratio of correctly predicted image.</a:t>
            </a:r>
          </a:p>
          <a:p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</a:rPr>
              <a:t>For each epoch</a:t>
            </a:r>
          </a:p>
          <a:p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      Accuracy: take average of</a:t>
            </a:r>
            <a:r>
              <a:rPr lang="zh-CN" altLang="en-US" sz="2000" dirty="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the</a:t>
            </a:r>
            <a:r>
              <a:rPr lang="zh-CN" altLang="en-US" sz="2000" dirty="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accuracy and plot  </a:t>
            </a:r>
          </a:p>
          <a:p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                       on the </a:t>
            </a:r>
            <a:r>
              <a:rPr lang="en-US" altLang="zh-CN" sz="2000" dirty="0" err="1">
                <a:latin typeface="Times New Roman Regular" panose="02020603050405020304" charset="0"/>
                <a:cs typeface="Times New Roman Regular" panose="02020603050405020304" charset="0"/>
              </a:rPr>
              <a:t>tensorboard</a:t>
            </a:r>
            <a:endParaRPr lang="zh-CN" altLang="en-US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zh-CN" altLang="en-US" sz="20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37241" y="1162697"/>
            <a:ext cx="4942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</a:rPr>
              <a:t>Drawbacks: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time consuming (5 hours)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low performance</a:t>
            </a:r>
            <a:endParaRPr lang="zh-CN" altLang="en-US" sz="20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" r="1061"/>
          <a:stretch>
            <a:fillRect/>
          </a:stretch>
        </p:blipFill>
        <p:spPr>
          <a:xfrm>
            <a:off x="2842700" y="2997437"/>
            <a:ext cx="6465863" cy="29251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" y="5560594"/>
            <a:ext cx="11984122" cy="724001"/>
          </a:xfrm>
          <a:prstGeom prst="rect">
            <a:avLst/>
          </a:prstGeom>
        </p:spPr>
      </p:pic>
      <p:sp>
        <p:nvSpPr>
          <p:cNvPr id="4" name="文本占位符 1"/>
          <p:cNvSpPr txBox="1"/>
          <p:nvPr/>
        </p:nvSpPr>
        <p:spPr>
          <a:xfrm>
            <a:off x="742315" y="209550"/>
            <a:ext cx="107823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1-3  Modified AlexNet - Training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5156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1-4-1 Improvement - Choosing Pretrained Model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/>
        </p:nvSpPr>
        <p:spPr>
          <a:xfrm>
            <a:off x="742315" y="17678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latin typeface="Times New Roman Bold" panose="02020603050405020304" charset="0"/>
                <a:cs typeface="Times New Roman Bold" panose="02020603050405020304" charset="0"/>
              </a:rPr>
              <a:t>Resnet18 and 34</a:t>
            </a:r>
            <a:endParaRPr lang="zh-CN" altLang="en-US" sz="2400" b="1" dirty="0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6408" y="2625923"/>
            <a:ext cx="54506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90204" pitchFamily="34" charset="0"/>
              <a:buChar char="•"/>
            </a:pPr>
            <a:r>
              <a:rPr lang="en-US" altLang="zh-CN" sz="2000" kern="100" dirty="0">
                <a:effectLst/>
                <a:latin typeface="Times New Roman Regular" panose="02020603050405020304" charset="0"/>
                <a:ea typeface="等线" panose="02010600030101010101" pitchFamily="2" charset="-122"/>
                <a:cs typeface="Times New Roman Regular" panose="02020603050405020304" charset="0"/>
              </a:rPr>
              <a:t>The output size of the feature extraction network is 512x7x7 for input images of size 3x224x224.</a:t>
            </a:r>
          </a:p>
          <a:p>
            <a:pPr marL="285750" indent="-285750" algn="just">
              <a:buFont typeface="Arial" panose="020B0604020202090204" pitchFamily="34" charset="0"/>
              <a:buChar char="•"/>
            </a:pPr>
            <a:endParaRPr lang="zh-CN" altLang="zh-CN" sz="2000" kern="100" dirty="0">
              <a:effectLst/>
              <a:latin typeface="Times New Roman Regular" panose="02020603050405020304" charset="0"/>
              <a:ea typeface="等线" panose="02010600030101010101" pitchFamily="2" charset="-122"/>
              <a:cs typeface="Times New Roman Regular" panose="02020603050405020304" charset="0"/>
            </a:endParaRPr>
          </a:p>
          <a:p>
            <a:pPr marL="285750" indent="-285750" algn="just">
              <a:buFont typeface="Arial" panose="020B0604020202090204" pitchFamily="34" charset="0"/>
              <a:buChar char="•"/>
            </a:pPr>
            <a:r>
              <a:rPr lang="en-US" altLang="zh-CN" sz="2000" kern="100" dirty="0">
                <a:latin typeface="Times New Roman Regular" panose="02020603050405020304" charset="0"/>
                <a:ea typeface="等线" panose="02010600030101010101" pitchFamily="2" charset="-122"/>
                <a:cs typeface="Times New Roman Regular" panose="02020603050405020304" charset="0"/>
              </a:rPr>
              <a:t>D</a:t>
            </a:r>
            <a:r>
              <a:rPr lang="en-US" altLang="zh-CN" sz="2000" kern="100" dirty="0">
                <a:effectLst/>
                <a:latin typeface="Times New Roman Regular" panose="02020603050405020304" charset="0"/>
                <a:ea typeface="等线" panose="02010600030101010101" pitchFamily="2" charset="-122"/>
                <a:cs typeface="Times New Roman Regular" panose="02020603050405020304" charset="0"/>
              </a:rPr>
              <a:t>irectly imported the pre-trained model and adjusted our own classifier (DNN layer) to  connect to the output of the CNN.</a:t>
            </a:r>
            <a:endParaRPr lang="zh-CN" altLang="zh-CN" sz="2000" kern="100" dirty="0">
              <a:effectLst/>
              <a:latin typeface="+mj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332" y="1044742"/>
            <a:ext cx="3352066" cy="544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/>
        </p:nvSpPr>
        <p:spPr>
          <a:xfrm>
            <a:off x="742315" y="1434193"/>
            <a:ext cx="10515600" cy="4620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latin typeface="Times New Roman Regular" panose="02020603050405020304" charset="0"/>
                <a:cs typeface="Times New Roman Regular" panose="02020603050405020304" charset="0"/>
              </a:rPr>
              <a:t>Resnet 18 and 34</a:t>
            </a:r>
          </a:p>
          <a:p>
            <a:pPr lvl="1"/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training time did not decrease</a:t>
            </a:r>
          </a:p>
          <a:p>
            <a:pPr lvl="1"/>
            <a:r>
              <a:rPr lang="en-US" altLang="zh-CN" sz="2000" kern="100" dirty="0">
                <a:effectLst/>
                <a:latin typeface="Times New Roman Regular" panose="02020603050405020304" charset="0"/>
                <a:ea typeface="等线" panose="02010600030101010101" pitchFamily="2" charset="-122"/>
                <a:cs typeface="Times New Roman Regular" panose="02020603050405020304" charset="0"/>
              </a:rPr>
              <a:t>reduce the dimensionality and size of the original 512*7*7 feature map by using a 3*3 convolutional operation, resulting in 64*5*5 feature map without losing too much information.</a:t>
            </a:r>
            <a:endParaRPr lang="zh-CN" altLang="zh-CN" sz="2000" kern="100" dirty="0">
              <a:effectLst/>
              <a:latin typeface="Times New Roman Regular" panose="02020603050405020304" charset="0"/>
              <a:ea typeface="等线" panose="02010600030101010101" pitchFamily="2" charset="-122"/>
              <a:cs typeface="Times New Roman Regular" panose="02020603050405020304" charset="0"/>
            </a:endParaRPr>
          </a:p>
          <a:p>
            <a:pPr lvl="1"/>
            <a:endParaRPr lang="zh-CN" altLang="en-US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3926" y="4805471"/>
            <a:ext cx="551541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Parameters in modified Resnet model</a:t>
            </a:r>
            <a:endParaRPr lang="zh-CN" altLang="en-US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6" t="64845" r="-26" b="12959"/>
          <a:stretch>
            <a:fillRect/>
          </a:stretch>
        </p:blipFill>
        <p:spPr>
          <a:xfrm>
            <a:off x="5920644" y="3175008"/>
            <a:ext cx="5049797" cy="16197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12" r="52908" b="15467"/>
          <a:stretch>
            <a:fillRect/>
          </a:stretch>
        </p:blipFill>
        <p:spPr>
          <a:xfrm>
            <a:off x="1343926" y="3447249"/>
            <a:ext cx="3538845" cy="889862"/>
          </a:xfrm>
          <a:prstGeom prst="rect">
            <a:avLst/>
          </a:prstGeom>
        </p:spPr>
      </p:pic>
      <p:sp>
        <p:nvSpPr>
          <p:cNvPr id="10" name="文本占位符 1"/>
          <p:cNvSpPr txBox="1"/>
          <p:nvPr/>
        </p:nvSpPr>
        <p:spPr>
          <a:xfrm>
            <a:off x="742315" y="209550"/>
            <a:ext cx="105156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1-4-1 Improvement - Choosing Pretrained Model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76583" y="4816163"/>
            <a:ext cx="551541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Parameters of DNN in Resnet model</a:t>
            </a:r>
            <a:endParaRPr lang="zh-CN" altLang="en-US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581660" y="13427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latin typeface="Times New Roman Bold" panose="02020603050405020304" charset="0"/>
                <a:cs typeface="Times New Roman Bold" panose="02020603050405020304" charset="0"/>
              </a:rPr>
              <a:t>Resnet18 &amp; Resnet34 performance</a:t>
            </a:r>
            <a:r>
              <a:rPr lang="en-US" altLang="zh-CN" sz="2400" b="1" dirty="0"/>
              <a:t>	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1990" r="4315" b="14635"/>
          <a:stretch>
            <a:fillRect/>
          </a:stretch>
        </p:blipFill>
        <p:spPr>
          <a:xfrm>
            <a:off x="-63" y="1868180"/>
            <a:ext cx="5709935" cy="25444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780" r="4014" b="14406"/>
          <a:stretch>
            <a:fillRect/>
          </a:stretch>
        </p:blipFill>
        <p:spPr>
          <a:xfrm>
            <a:off x="6077792" y="1915903"/>
            <a:ext cx="5845603" cy="24965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17467" y="4575648"/>
            <a:ext cx="128570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Resnet18</a:t>
            </a:r>
            <a:endParaRPr lang="zh-CN" altLang="en-US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88829" y="4561023"/>
            <a:ext cx="128570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Resnet34</a:t>
            </a:r>
            <a:endParaRPr lang="zh-CN" altLang="en-US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l="1189" t="21717" r="66986" b="55307"/>
          <a:stretch>
            <a:fillRect/>
          </a:stretch>
        </p:blipFill>
        <p:spPr>
          <a:xfrm>
            <a:off x="311415" y="5343559"/>
            <a:ext cx="3880118" cy="8064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/>
          <a:srcRect l="915" t="51018" r="66127" b="27921"/>
          <a:stretch>
            <a:fillRect/>
          </a:stretch>
        </p:blipFill>
        <p:spPr>
          <a:xfrm>
            <a:off x="6465175" y="5327725"/>
            <a:ext cx="4018156" cy="73922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/>
          <a:srcRect l="88583" t="47817" r="2834" b="27921"/>
          <a:stretch>
            <a:fillRect/>
          </a:stretch>
        </p:blipFill>
        <p:spPr>
          <a:xfrm>
            <a:off x="10321149" y="5291786"/>
            <a:ext cx="1046356" cy="85160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/>
          <a:srcRect l="86140" t="19173" r="-1" b="55307"/>
          <a:stretch>
            <a:fillRect/>
          </a:stretch>
        </p:blipFill>
        <p:spPr>
          <a:xfrm>
            <a:off x="4019956" y="5298905"/>
            <a:ext cx="1689916" cy="895748"/>
          </a:xfrm>
          <a:prstGeom prst="rect">
            <a:avLst/>
          </a:prstGeom>
        </p:spPr>
      </p:pic>
      <p:sp>
        <p:nvSpPr>
          <p:cNvPr id="22" name="文本占位符 1"/>
          <p:cNvSpPr txBox="1"/>
          <p:nvPr/>
        </p:nvSpPr>
        <p:spPr>
          <a:xfrm>
            <a:off x="742315" y="209550"/>
            <a:ext cx="105156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1-4-1 Improvement - Choosing Pretrained Model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/>
        </p:nvSpPr>
        <p:spPr>
          <a:xfrm>
            <a:off x="742315" y="150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latin typeface="Times New Roman Bold" panose="02020603050405020304" charset="0"/>
                <a:cs typeface="Times New Roman Bold" panose="02020603050405020304" charset="0"/>
              </a:rPr>
              <a:t>VGG16 performance	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79957" r="71631" b="2206"/>
          <a:stretch>
            <a:fillRect/>
          </a:stretch>
        </p:blipFill>
        <p:spPr>
          <a:xfrm>
            <a:off x="742316" y="5070161"/>
            <a:ext cx="3511858" cy="6357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t="17660"/>
          <a:stretch>
            <a:fillRect/>
          </a:stretch>
        </p:blipFill>
        <p:spPr>
          <a:xfrm>
            <a:off x="469098" y="2046465"/>
            <a:ext cx="7411255" cy="29363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17041" y="2757607"/>
            <a:ext cx="5195148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VGG 16 performance (orange line) 10 min </a:t>
            </a:r>
          </a:p>
          <a:p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                          </a:t>
            </a:r>
            <a:r>
              <a:rPr lang="en-US" altLang="zh-CN" sz="2000" dirty="0" err="1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v.s</a:t>
            </a:r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</a:p>
          <a:p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T</a:t>
            </a:r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he modified </a:t>
            </a:r>
            <a:r>
              <a:rPr lang="en-US" altLang="zh-CN" sz="2000" dirty="0" err="1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ResNet</a:t>
            </a:r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 (gray line) 5 hours</a:t>
            </a:r>
            <a:endParaRPr lang="zh-CN" altLang="en-US" sz="20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88705" t="82609" r="2174" b="2206"/>
          <a:stretch>
            <a:fillRect/>
          </a:stretch>
        </p:blipFill>
        <p:spPr>
          <a:xfrm>
            <a:off x="9086586" y="5164696"/>
            <a:ext cx="1129225" cy="541197"/>
          </a:xfrm>
          <a:prstGeom prst="rect">
            <a:avLst/>
          </a:prstGeom>
        </p:spPr>
      </p:pic>
      <p:sp>
        <p:nvSpPr>
          <p:cNvPr id="9" name="文本占位符 1"/>
          <p:cNvSpPr txBox="1"/>
          <p:nvPr/>
        </p:nvSpPr>
        <p:spPr>
          <a:xfrm>
            <a:off x="742315" y="209550"/>
            <a:ext cx="105156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1-4-1 Improvement - Choosing Pretrained Model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/>
        </p:nvSpPr>
        <p:spPr>
          <a:xfrm>
            <a:off x="742315" y="1657668"/>
            <a:ext cx="4782185" cy="4579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i="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Cross Validation </a:t>
            </a:r>
          </a:p>
          <a:p>
            <a:pPr lvl="1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Combining the training and validation sets together.</a:t>
            </a:r>
          </a:p>
          <a:p>
            <a:pPr lvl="1"/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lvl="1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Divide the combined dataset into 4 non-overlapping subsets. Each time, use three of the subsets as the training set and the remaining one as the validation set</a:t>
            </a:r>
          </a:p>
          <a:p>
            <a:pPr lvl="1"/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lvl="1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Repeating the training process 4 times to get 4 models</a:t>
            </a:r>
            <a:endParaRPr lang="zh-CN" altLang="en-US" sz="20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064139"/>
            <a:ext cx="6453758" cy="3520232"/>
          </a:xfrm>
          <a:prstGeom prst="rect">
            <a:avLst/>
          </a:prstGeom>
        </p:spPr>
      </p:pic>
      <p:sp>
        <p:nvSpPr>
          <p:cNvPr id="5" name="文本占位符 1"/>
          <p:cNvSpPr txBox="1"/>
          <p:nvPr/>
        </p:nvSpPr>
        <p:spPr>
          <a:xfrm>
            <a:off x="742315" y="209550"/>
            <a:ext cx="105156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1-4-2 Improvement - Cross Validation + Ensemble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/>
        </p:nvSpPr>
        <p:spPr>
          <a:xfrm>
            <a:off x="742315" y="12528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latin typeface="Times New Roman Regular" panose="02020603050405020304" charset="0"/>
                <a:cs typeface="Times New Roman Regular" panose="02020603050405020304" charset="0"/>
              </a:rPr>
              <a:t>Ensemble</a:t>
            </a:r>
          </a:p>
          <a:p>
            <a:pPr lvl="1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Since we have 4 models,</a:t>
            </a:r>
            <a:r>
              <a:rPr lang="zh-CN" altLang="en-US" sz="2000" dirty="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when doing induction, every picture has 4 outputs</a:t>
            </a:r>
          </a:p>
          <a:p>
            <a:pPr lvl="1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Sum them together and use the argmax to get the class label of the picture</a:t>
            </a:r>
            <a:endParaRPr lang="zh-CN" altLang="en-US" sz="20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50" y="2670453"/>
            <a:ext cx="5665803" cy="3159301"/>
          </a:xfrm>
          <a:prstGeom prst="rect">
            <a:avLst/>
          </a:prstGeom>
        </p:spPr>
      </p:pic>
      <p:sp>
        <p:nvSpPr>
          <p:cNvPr id="5" name="文本占位符 1"/>
          <p:cNvSpPr txBox="1"/>
          <p:nvPr/>
        </p:nvSpPr>
        <p:spPr>
          <a:xfrm>
            <a:off x="742315" y="209550"/>
            <a:ext cx="105156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1-4-2 Improvement - Cross Validation + Ensemble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538776" y="1655209"/>
            <a:ext cx="115668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i="0" dirty="0">
                <a:solidFill>
                  <a:srgbClr val="2A2B2E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Fine-tuning</a:t>
            </a:r>
            <a:endParaRPr lang="en-US" altLang="zh-CN" sz="2400" i="0" dirty="0">
              <a:solidFill>
                <a:srgbClr val="2A2B2E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lvl="1"/>
            <a:r>
              <a:rPr lang="en-US" altLang="zh-CN" sz="2000" i="0" dirty="0">
                <a:solidFill>
                  <a:srgbClr val="2A2B2E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Increase the diversity of our model</a:t>
            </a:r>
            <a:endParaRPr lang="en-US" altLang="zh-CN" sz="2000" dirty="0">
              <a:solidFill>
                <a:srgbClr val="2A2B2E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r>
              <a:rPr lang="en-US" altLang="zh-CN" sz="2400" b="1" i="0" dirty="0">
                <a:solidFill>
                  <a:srgbClr val="2A2B2E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Replace cross-entropy loss with </a:t>
            </a:r>
            <a:r>
              <a:rPr lang="en-US" altLang="zh-CN" sz="2400" b="1" i="0" dirty="0" err="1">
                <a:solidFill>
                  <a:srgbClr val="2A2B2E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FocalLoss</a:t>
            </a:r>
            <a:r>
              <a:rPr lang="en-US" altLang="zh-CN" sz="2400" b="1" i="0" dirty="0">
                <a:solidFill>
                  <a:srgbClr val="2A2B2E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endParaRPr lang="en-US" altLang="zh-CN" sz="2400" i="0" dirty="0">
              <a:solidFill>
                <a:srgbClr val="2A2B2E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 dirty="0">
              <a:solidFill>
                <a:srgbClr val="2A2B2E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2A2B2E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endParaRPr lang="en-US" altLang="zh-CN" sz="2000" i="0" dirty="0">
              <a:solidFill>
                <a:srgbClr val="2A2B2E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lvl="1"/>
            <a:r>
              <a:rPr lang="en-US" altLang="zh-CN" sz="2000" dirty="0">
                <a:solidFill>
                  <a:srgbClr val="2A2B2E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Handle the problem of imbalanced data – setting </a:t>
            </a:r>
            <a:r>
              <a:rPr lang="en-US" altLang="zh-CN" sz="2000" i="0" dirty="0">
                <a:solidFill>
                  <a:srgbClr val="2A2B2E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alpha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76" y="4695914"/>
            <a:ext cx="10591060" cy="829768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0" y="2918460"/>
          <a:ext cx="12195810" cy="102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Bread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Dairy product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Dessert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Egg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Fried Food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Meat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Noodles-Pasta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Rice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Seafood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Soup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Vegetable-Fruit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1356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573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2000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1313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1174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1774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587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376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1202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2000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941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文本占位符 1">
            <a:extLst>
              <a:ext uri="{FF2B5EF4-FFF2-40B4-BE49-F238E27FC236}">
                <a16:creationId xmlns:a16="http://schemas.microsoft.com/office/drawing/2014/main" id="{DA16D30C-9B7D-5FB3-4696-DB6E4A32BA95}"/>
              </a:ext>
            </a:extLst>
          </p:cNvPr>
          <p:cNvSpPr txBox="1"/>
          <p:nvPr/>
        </p:nvSpPr>
        <p:spPr>
          <a:xfrm>
            <a:off x="742315" y="209550"/>
            <a:ext cx="105156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1-4-3 Improvement – Focal loss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042" y="209635"/>
            <a:ext cx="486811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pic>
        <p:nvPicPr>
          <p:cNvPr id="1026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" y="739020"/>
            <a:ext cx="12200764" cy="25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347181" y="3616833"/>
            <a:ext cx="7488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400" b="1" i="0" dirty="0">
                <a:solidFill>
                  <a:srgbClr val="202124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How does the AI model think of food image?</a:t>
            </a:r>
          </a:p>
        </p:txBody>
      </p:sp>
    </p:spTree>
    <p:extLst>
      <p:ext uri="{BB962C8B-B14F-4D97-AF65-F5344CB8AC3E}">
        <p14:creationId xmlns:p14="http://schemas.microsoft.com/office/powerpoint/2010/main" val="102369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5978525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833692" y="811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latin typeface="Times New Roman Regular" panose="02020603050405020304" charset="0"/>
                <a:cs typeface="Times New Roman Regular" panose="02020603050405020304" charset="0"/>
              </a:rPr>
              <a:t>Interpretate model</a:t>
            </a:r>
            <a:endParaRPr lang="zh-CN" altLang="en-US" sz="3200" b="1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4" name="Picture 2" descr="Cover image">
            <a:extLst>
              <a:ext uri="{FF2B5EF4-FFF2-40B4-BE49-F238E27FC236}">
                <a16:creationId xmlns:a16="http://schemas.microsoft.com/office/drawing/2014/main" id="{EEC45264-7DFC-4E83-B73A-DE0DE660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" y="4282813"/>
            <a:ext cx="12200764" cy="25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2041FC-2092-756B-B151-87E56E2E1349}"/>
              </a:ext>
            </a:extLst>
          </p:cNvPr>
          <p:cNvSpPr txBox="1"/>
          <p:nvPr/>
        </p:nvSpPr>
        <p:spPr>
          <a:xfrm>
            <a:off x="1552989" y="1913467"/>
            <a:ext cx="71015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Explanation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Why do the model think a pizza image is a pizza? 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Explanation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What does a “pizza” looks like in the eyes of the model?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042" y="209635"/>
            <a:ext cx="10383158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 have done and learned independently this semester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2615" y="1041023"/>
            <a:ext cx="10206769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2400" b="1" i="0" dirty="0">
                <a:solidFill>
                  <a:srgbClr val="202124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Generally, I have done following thing:</a:t>
            </a:r>
          </a:p>
          <a:p>
            <a:pPr fontAlgn="base"/>
            <a:r>
              <a:rPr lang="en-US" altLang="zh-CN" sz="24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	</a:t>
            </a:r>
          </a:p>
          <a:p>
            <a:pPr fontAlgn="base"/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First half semester:</a:t>
            </a:r>
          </a:p>
          <a:p>
            <a:pPr fontAlgn="base"/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	1. The UAV landing under the disturbing ocean environment in Gazebo</a:t>
            </a:r>
          </a:p>
          <a:p>
            <a:pPr fontAlgn="base"/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	2. Summarizing my work and help other students to continue relevant study based 	    on my work</a:t>
            </a:r>
          </a:p>
          <a:p>
            <a:pPr fontAlgn="base"/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	3. Publish a paper to RCAR</a:t>
            </a:r>
          </a:p>
          <a:p>
            <a:pPr fontAlgn="base"/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Second half semester:</a:t>
            </a:r>
          </a:p>
          <a:p>
            <a:pPr fontAlgn="base"/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	1. Learning deep learning topic like:</a:t>
            </a:r>
          </a:p>
          <a:p>
            <a:pPr lvl="3" fontAlgn="base"/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Regression, Classification, CNN, Self-attention, Transformer, GAN, Bert, Explainable AI</a:t>
            </a:r>
          </a:p>
          <a:p>
            <a:pPr fontAlgn="base"/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	2. Realize several small projects like: </a:t>
            </a:r>
          </a:p>
          <a:p>
            <a:pPr marL="1714500" lvl="3" indent="-342900" fontAlgn="base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Covid-19 prediction</a:t>
            </a:r>
          </a:p>
          <a:p>
            <a:pPr marL="1714500" lvl="3" indent="-342900" fontAlgn="base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Image classification</a:t>
            </a:r>
          </a:p>
          <a:p>
            <a:pPr marL="1714500" lvl="3" indent="-342900" fontAlgn="base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Semantic analysis of complaints from our school canteen</a:t>
            </a:r>
          </a:p>
          <a:p>
            <a:pPr marL="1714500" lvl="3" indent="-342900" fontAlgn="base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GAN (generate anime faces)</a:t>
            </a:r>
          </a:p>
          <a:p>
            <a:pPr marL="1714500" lvl="3" indent="-342900" fontAlgn="base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202124"/>
                </a:solidFill>
                <a:latin typeface="Times New Roman Bold" panose="02020603050405020304" charset="0"/>
                <a:cs typeface="Times New Roman Bold" panose="02020603050405020304" charset="0"/>
              </a:rPr>
              <a:t>Interpretate image classification model</a:t>
            </a:r>
          </a:p>
          <a:p>
            <a:pPr fontAlgn="base"/>
            <a:endParaRPr lang="en-US" altLang="zh-CN" sz="2400" b="1" i="0" dirty="0">
              <a:solidFill>
                <a:srgbClr val="202124"/>
              </a:solidFill>
              <a:effectLst/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816894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2-1-1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Explanation I – which part is important? 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2041FC-2092-756B-B151-87E56E2E1349}"/>
              </a:ext>
            </a:extLst>
          </p:cNvPr>
          <p:cNvSpPr txBox="1"/>
          <p:nvPr/>
        </p:nvSpPr>
        <p:spPr>
          <a:xfrm>
            <a:off x="520824" y="1197850"/>
            <a:ext cx="114374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Explanation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Which part of the image is the most important to let the  model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picture is a “pizza”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816E511-4283-93D9-9584-126DB4568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98" y="2179268"/>
            <a:ext cx="2692627" cy="26583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7ADECA0-840C-BF59-4F04-F4B9F27C2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9"/>
          <a:stretch/>
        </p:blipFill>
        <p:spPr>
          <a:xfrm>
            <a:off x="4477578" y="2179268"/>
            <a:ext cx="2791915" cy="27314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A632B3A-5D05-F664-451B-7F9B7391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672" y="2142726"/>
            <a:ext cx="2791915" cy="2731440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649789C1-0814-6182-2D72-2EF31F6CB449}"/>
              </a:ext>
            </a:extLst>
          </p:cNvPr>
          <p:cNvSpPr/>
          <p:nvPr/>
        </p:nvSpPr>
        <p:spPr>
          <a:xfrm>
            <a:off x="3379304" y="3339548"/>
            <a:ext cx="874644" cy="198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5292AA0-ACFB-54CC-ADF9-0860D31043A5}"/>
              </a:ext>
            </a:extLst>
          </p:cNvPr>
          <p:cNvSpPr/>
          <p:nvPr/>
        </p:nvSpPr>
        <p:spPr>
          <a:xfrm>
            <a:off x="7340723" y="3332922"/>
            <a:ext cx="874644" cy="198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9B7CAB-1D0F-BA79-6BC0-C9C059D01243}"/>
              </a:ext>
            </a:extLst>
          </p:cNvPr>
          <p:cNvSpPr txBox="1"/>
          <p:nvPr/>
        </p:nvSpPr>
        <p:spPr>
          <a:xfrm>
            <a:off x="2591399" y="4991513"/>
            <a:ext cx="32821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plit the image into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 pieces with the help of segmentaion from skimage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6AE83D-3FAB-1395-5B20-FFF9B918CE3A}"/>
              </a:ext>
            </a:extLst>
          </p:cNvPr>
          <p:cNvSpPr txBox="1"/>
          <p:nvPr/>
        </p:nvSpPr>
        <p:spPr>
          <a:xfrm>
            <a:off x="6390756" y="4910708"/>
            <a:ext cx="36492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Lime (Local Interpretable Model Agnostic Explanations) to judge which position of the picture is more important.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3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816894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2-1-1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Explanation I – which part is important? 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2041FC-2092-756B-B151-87E56E2E1349}"/>
              </a:ext>
            </a:extLst>
          </p:cNvPr>
          <p:cNvSpPr txBox="1"/>
          <p:nvPr/>
        </p:nvSpPr>
        <p:spPr>
          <a:xfrm>
            <a:off x="520824" y="1197850"/>
            <a:ext cx="11437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Lime algorithm</a:t>
            </a:r>
            <a:endParaRPr lang="en-US" altLang="zh-C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6AE83D-3FAB-1395-5B20-FFF9B918CE3A}"/>
              </a:ext>
            </a:extLst>
          </p:cNvPr>
          <p:cNvSpPr txBox="1"/>
          <p:nvPr/>
        </p:nvSpPr>
        <p:spPr>
          <a:xfrm>
            <a:off x="7808001" y="2033437"/>
            <a:ext cx="355976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Lime (Local Interpretable Model Agnostic Explanations) to train a linear function whose inputs are image patches and whose outputs approximate those of a model. 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different image regions is then inferred by examining the weights of the linear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64018-6A0E-F5DB-3D05-C7D9F3EE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4" y="1849085"/>
            <a:ext cx="6694985" cy="43610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70AC58-1FCA-C9CD-E900-8A0FE345AC89}"/>
              </a:ext>
            </a:extLst>
          </p:cNvPr>
          <p:cNvSpPr txBox="1"/>
          <p:nvPr/>
        </p:nvSpPr>
        <p:spPr>
          <a:xfrm>
            <a:off x="1456953" y="6388320"/>
            <a:ext cx="9910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https://www.oreilly.com/content/introduction-to-local-interpretable-model-agnostic-explanations-lime/</a:t>
            </a:r>
          </a:p>
        </p:txBody>
      </p:sp>
    </p:spTree>
    <p:extLst>
      <p:ext uri="{BB962C8B-B14F-4D97-AF65-F5344CB8AC3E}">
        <p14:creationId xmlns:p14="http://schemas.microsoft.com/office/powerpoint/2010/main" val="379445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816894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2-1-1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Explanation I – which part is important? 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2041FC-2092-756B-B151-87E56E2E1349}"/>
              </a:ext>
            </a:extLst>
          </p:cNvPr>
          <p:cNvSpPr txBox="1"/>
          <p:nvPr/>
        </p:nvSpPr>
        <p:spPr>
          <a:xfrm>
            <a:off x="520824" y="1197850"/>
            <a:ext cx="114374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Explanation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Which part of the image is the most important to let the  model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picture is a “pizza”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816E511-4283-93D9-9584-126DB4568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98" y="2179268"/>
            <a:ext cx="2692627" cy="26583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7ADECA0-840C-BF59-4F04-F4B9F27C2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9"/>
          <a:stretch/>
        </p:blipFill>
        <p:spPr>
          <a:xfrm>
            <a:off x="4477578" y="2179268"/>
            <a:ext cx="2791915" cy="27314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A632B3A-5D05-F664-451B-7F9B7391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672" y="2142726"/>
            <a:ext cx="2791915" cy="2731440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649789C1-0814-6182-2D72-2EF31F6CB449}"/>
              </a:ext>
            </a:extLst>
          </p:cNvPr>
          <p:cNvSpPr/>
          <p:nvPr/>
        </p:nvSpPr>
        <p:spPr>
          <a:xfrm>
            <a:off x="3379304" y="3339548"/>
            <a:ext cx="874644" cy="198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5292AA0-ACFB-54CC-ADF9-0860D31043A5}"/>
              </a:ext>
            </a:extLst>
          </p:cNvPr>
          <p:cNvSpPr/>
          <p:nvPr/>
        </p:nvSpPr>
        <p:spPr>
          <a:xfrm>
            <a:off x="7340723" y="3332922"/>
            <a:ext cx="874644" cy="198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9B7CAB-1D0F-BA79-6BC0-C9C059D01243}"/>
              </a:ext>
            </a:extLst>
          </p:cNvPr>
          <p:cNvSpPr txBox="1"/>
          <p:nvPr/>
        </p:nvSpPr>
        <p:spPr>
          <a:xfrm>
            <a:off x="2591399" y="4991513"/>
            <a:ext cx="32821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plit the image into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 pieces with the help of segmentaion from skimage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6AE83D-3FAB-1395-5B20-FFF9B918CE3A}"/>
              </a:ext>
            </a:extLst>
          </p:cNvPr>
          <p:cNvSpPr txBox="1"/>
          <p:nvPr/>
        </p:nvSpPr>
        <p:spPr>
          <a:xfrm>
            <a:off x="6390756" y="4910708"/>
            <a:ext cx="36492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Lime (Local Interpretable Model Agnostic Explanations) to judge which position of the picture is more important.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8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816894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2-1-2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Explanation II – Saliency map 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2041FC-2092-756B-B151-87E56E2E1349}"/>
              </a:ext>
            </a:extLst>
          </p:cNvPr>
          <p:cNvSpPr txBox="1"/>
          <p:nvPr/>
        </p:nvSpPr>
        <p:spPr>
          <a:xfrm>
            <a:off x="638588" y="1197850"/>
            <a:ext cx="116362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Explanation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Saliency Map)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The heatmaps that highlight pixels of the input image that contribute the most in the classification task.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539D16-E338-23E1-ED56-77C19CDF4B88}"/>
              </a:ext>
            </a:extLst>
          </p:cNvPr>
          <p:cNvSpPr txBox="1"/>
          <p:nvPr/>
        </p:nvSpPr>
        <p:spPr>
          <a:xfrm>
            <a:off x="1582615" y="2274609"/>
            <a:ext cx="96473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generation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saliency map is closely similar to train a model.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training, we calculate the partial differential value of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 to model parameters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b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saliency map, we calculate the partial differential value of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 to </a:t>
            </a:r>
            <a:r>
              <a:rPr lang="en-US" altLang="zh-CN" sz="20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pixel, 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means the importance of the pixel.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A2F42C3-98B7-3057-C6C8-21CE75221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88" y="4811295"/>
            <a:ext cx="5951610" cy="8510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C6A716-E895-92A4-56EA-1585B0CC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723" y="4811295"/>
            <a:ext cx="358190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816894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2-1-2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Explanation II – Saliency map 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2041FC-2092-756B-B151-87E56E2E1349}"/>
              </a:ext>
            </a:extLst>
          </p:cNvPr>
          <p:cNvSpPr txBox="1"/>
          <p:nvPr/>
        </p:nvSpPr>
        <p:spPr>
          <a:xfrm>
            <a:off x="638588" y="1197850"/>
            <a:ext cx="116362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Explanation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Saliency Map)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The heatmaps that highlight pixels of the input image that contribute the most in the classification task.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B8BE46-7E86-4AF6-10BB-B0B2EF673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881"/>
          <a:stretch/>
        </p:blipFill>
        <p:spPr>
          <a:xfrm>
            <a:off x="947773" y="3190875"/>
            <a:ext cx="2341939" cy="22969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C8AE68-E268-8CD9-BF77-199236B61F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561"/>
          <a:stretch/>
        </p:blipFill>
        <p:spPr>
          <a:xfrm>
            <a:off x="6578816" y="3286124"/>
            <a:ext cx="2425539" cy="22969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F6FFA0-E1CB-77B7-8EE9-EA473D0F6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81"/>
          <a:stretch/>
        </p:blipFill>
        <p:spPr>
          <a:xfrm>
            <a:off x="3373312" y="3190874"/>
            <a:ext cx="2341939" cy="2296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D4BD64-72A7-3F33-414F-4AC924DAB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262"/>
          <a:stretch/>
        </p:blipFill>
        <p:spPr>
          <a:xfrm>
            <a:off x="9004355" y="3225808"/>
            <a:ext cx="2425539" cy="23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9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816894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2-1-3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Explanation III – Smooth Grad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2041FC-2092-756B-B151-87E56E2E1349}"/>
              </a:ext>
            </a:extLst>
          </p:cNvPr>
          <p:cNvSpPr txBox="1"/>
          <p:nvPr/>
        </p:nvSpPr>
        <p:spPr>
          <a:xfrm>
            <a:off x="638588" y="1197850"/>
            <a:ext cx="1163623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Explanation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Saliency Map –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mooth Gradient Method)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method of Smooth grad is to randomly add noise to the image and get different heatmaps. The average of the heatmaps would be more robust to noisy gradient.</a:t>
            </a:r>
          </a:p>
          <a:p>
            <a:b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https://arxiv.org/pdf/1706.03825.pdf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AFBBC5-DB0D-88EB-A4A5-B46A1272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" r="63541"/>
          <a:stretch/>
        </p:blipFill>
        <p:spPr>
          <a:xfrm>
            <a:off x="432026" y="3198397"/>
            <a:ext cx="2841212" cy="25727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EF5321-8D4E-F57D-8B10-CA66E4AE7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62" t="359"/>
          <a:stretch/>
        </p:blipFill>
        <p:spPr>
          <a:xfrm>
            <a:off x="6480999" y="3151397"/>
            <a:ext cx="2597956" cy="2572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AD452D-3A0D-29F7-DE1D-847223A42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3151398"/>
            <a:ext cx="2634650" cy="25727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8FF84F-7B2D-340F-85FB-169874480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517" y="3151397"/>
            <a:ext cx="2664622" cy="26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4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370595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Gobal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Explanation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A00A95-7954-3577-A72F-C0896949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54" y="1492993"/>
            <a:ext cx="5616361" cy="43933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8FCD94-D987-DCF2-AAA0-6CFD055FFE56}"/>
              </a:ext>
            </a:extLst>
          </p:cNvPr>
          <p:cNvSpPr txBox="1"/>
          <p:nvPr/>
        </p:nvSpPr>
        <p:spPr>
          <a:xfrm>
            <a:off x="398277" y="1174492"/>
            <a:ext cx="514111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Explanation (filter explanation)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order to know what a specific filter  recognize, we'll do filter visualization: look for which kind of image can activate the filter the most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get the output of a specific layer of CNN? </a:t>
            </a:r>
          </a:p>
          <a:p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modify the model definition, make the forward function not only return loss but also return the activation map.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 better solution: hook</a:t>
            </a:r>
          </a:p>
          <a:p>
            <a:endParaRPr lang="en-US" altLang="zh-CN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hook_handle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model.cnn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register_forward_hook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(hook)</a:t>
            </a:r>
          </a:p>
          <a:p>
            <a:endParaRPr lang="en-US" altLang="zh-CN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D0DC70-6668-403A-F6B4-89B437303242}"/>
              </a:ext>
            </a:extLst>
          </p:cNvPr>
          <p:cNvSpPr txBox="1"/>
          <p:nvPr/>
        </p:nvSpPr>
        <p:spPr>
          <a:xfrm>
            <a:off x="5927612" y="1631692"/>
            <a:ext cx="410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CN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filter on the 1</a:t>
            </a:r>
            <a:r>
              <a:rPr lang="en-US" altLang="zh-CN" b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CN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convolution kernel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010E88-D2A8-7012-4B6E-2C3242E038E3}"/>
              </a:ext>
            </a:extLst>
          </p:cNvPr>
          <p:cNvSpPr txBox="1"/>
          <p:nvPr/>
        </p:nvSpPr>
        <p:spPr>
          <a:xfrm>
            <a:off x="6872896" y="5931456"/>
            <a:ext cx="6890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= </a:t>
            </a:r>
            <a:r>
              <a:rPr lang="en-US" altLang="zh-CN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fiilters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[:,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:, :].sum()</a:t>
            </a:r>
          </a:p>
        </p:txBody>
      </p:sp>
    </p:spTree>
    <p:extLst>
      <p:ext uri="{BB962C8B-B14F-4D97-AF65-F5344CB8AC3E}">
        <p14:creationId xmlns:p14="http://schemas.microsoft.com/office/powerpoint/2010/main" val="35327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370595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Gobal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Explanation – Filter explanation  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440624A-E119-CAEA-C131-CCD8BF66EF31}"/>
              </a:ext>
            </a:extLst>
          </p:cNvPr>
          <p:cNvSpPr txBox="1"/>
          <p:nvPr/>
        </p:nvSpPr>
        <p:spPr>
          <a:xfrm>
            <a:off x="2466974" y="3064030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B0ADA7-9F20-C20B-32FF-C12A99162B28}"/>
              </a:ext>
            </a:extLst>
          </p:cNvPr>
          <p:cNvSpPr txBox="1"/>
          <p:nvPr/>
        </p:nvSpPr>
        <p:spPr>
          <a:xfrm>
            <a:off x="2466973" y="4382512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6C1095-CD2F-D41B-5D9B-CB0594EF1B3B}"/>
              </a:ext>
            </a:extLst>
          </p:cNvPr>
          <p:cNvSpPr txBox="1"/>
          <p:nvPr/>
        </p:nvSpPr>
        <p:spPr>
          <a:xfrm>
            <a:off x="2417641" y="5634573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F3B92A9-14ED-56B5-BC06-E4CD7ECCE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65" y="1055791"/>
            <a:ext cx="4417731" cy="559265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3FC3931-252D-017F-134B-558F19249832}"/>
              </a:ext>
            </a:extLst>
          </p:cNvPr>
          <p:cNvSpPr txBox="1"/>
          <p:nvPr/>
        </p:nvSpPr>
        <p:spPr>
          <a:xfrm>
            <a:off x="8509934" y="1914494"/>
            <a:ext cx="250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input image that maximize the filter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B42D0F-6BA8-3E83-D858-BA21FC8B267B}"/>
              </a:ext>
            </a:extLst>
          </p:cNvPr>
          <p:cNvSpPr txBox="1"/>
          <p:nvPr/>
        </p:nvSpPr>
        <p:spPr>
          <a:xfrm>
            <a:off x="429892" y="1791714"/>
            <a:ext cx="250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does activated filter looks like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89B38E5-3E8A-10F1-5A17-2C81AA49F66E}"/>
              </a:ext>
            </a:extLst>
          </p:cNvPr>
          <p:cNvCxnSpPr/>
          <p:nvPr/>
        </p:nvCxnSpPr>
        <p:spPr>
          <a:xfrm>
            <a:off x="2686050" y="2143125"/>
            <a:ext cx="1143000" cy="4177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8B331D4-FB7E-D1AF-D711-10CC36CC8CEC}"/>
              </a:ext>
            </a:extLst>
          </p:cNvPr>
          <p:cNvCxnSpPr>
            <a:cxnSpLocks/>
          </p:cNvCxnSpPr>
          <p:nvPr/>
        </p:nvCxnSpPr>
        <p:spPr>
          <a:xfrm>
            <a:off x="2686050" y="2143125"/>
            <a:ext cx="3790950" cy="521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1088744-B266-242C-8A37-9B600CECA2A4}"/>
              </a:ext>
            </a:extLst>
          </p:cNvPr>
          <p:cNvCxnSpPr>
            <a:cxnSpLocks/>
          </p:cNvCxnSpPr>
          <p:nvPr/>
        </p:nvCxnSpPr>
        <p:spPr>
          <a:xfrm flipH="1">
            <a:off x="5410240" y="2237659"/>
            <a:ext cx="3322918" cy="9569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C8764FF-C58A-0ACD-2D81-C34766100F93}"/>
              </a:ext>
            </a:extLst>
          </p:cNvPr>
          <p:cNvCxnSpPr>
            <a:cxnSpLocks/>
          </p:cNvCxnSpPr>
          <p:nvPr/>
        </p:nvCxnSpPr>
        <p:spPr>
          <a:xfrm flipH="1">
            <a:off x="7629525" y="2246128"/>
            <a:ext cx="1060132" cy="1002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96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23265" y="253199"/>
            <a:ext cx="10370595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Gobal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Explanation – Filter explanation  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0045" y="190500"/>
            <a:ext cx="824230" cy="5829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2DB9B7-27BC-D579-67F7-B54E0519273B}"/>
              </a:ext>
            </a:extLst>
          </p:cNvPr>
          <p:cNvSpPr txBox="1"/>
          <p:nvPr/>
        </p:nvSpPr>
        <p:spPr>
          <a:xfrm>
            <a:off x="3265445" y="1797509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04AC8A-9A98-0A26-1944-E64C394A6ABE}"/>
              </a:ext>
            </a:extLst>
          </p:cNvPr>
          <p:cNvSpPr txBox="1"/>
          <p:nvPr/>
        </p:nvSpPr>
        <p:spPr>
          <a:xfrm>
            <a:off x="3265444" y="3181561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8E78DC-B9D2-38E9-7ED6-B4E81E41080D}"/>
              </a:ext>
            </a:extLst>
          </p:cNvPr>
          <p:cNvSpPr txBox="1"/>
          <p:nvPr/>
        </p:nvSpPr>
        <p:spPr>
          <a:xfrm>
            <a:off x="3265443" y="4500043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E7F9BF-93A1-2328-C1ED-DFB791C77BDF}"/>
              </a:ext>
            </a:extLst>
          </p:cNvPr>
          <p:cNvSpPr txBox="1"/>
          <p:nvPr/>
        </p:nvSpPr>
        <p:spPr>
          <a:xfrm>
            <a:off x="3216111" y="5752104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C2CD72-B16A-13B8-32D4-DDDF369F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214" y="933871"/>
            <a:ext cx="4657221" cy="574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370595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Gobal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Explanation – Filter explanation  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057E8CF-31C7-9DA1-A3B9-9CEB277065E9}"/>
              </a:ext>
            </a:extLst>
          </p:cNvPr>
          <p:cNvSpPr txBox="1"/>
          <p:nvPr/>
        </p:nvSpPr>
        <p:spPr>
          <a:xfrm>
            <a:off x="3068757" y="1794278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0624A-E119-CAEA-C131-CCD8BF66EF31}"/>
              </a:ext>
            </a:extLst>
          </p:cNvPr>
          <p:cNvSpPr txBox="1"/>
          <p:nvPr/>
        </p:nvSpPr>
        <p:spPr>
          <a:xfrm>
            <a:off x="3068756" y="3178330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B0ADA7-9F20-C20B-32FF-C12A99162B28}"/>
              </a:ext>
            </a:extLst>
          </p:cNvPr>
          <p:cNvSpPr txBox="1"/>
          <p:nvPr/>
        </p:nvSpPr>
        <p:spPr>
          <a:xfrm>
            <a:off x="3068755" y="4496812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Conv10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6C1095-CD2F-D41B-5D9B-CB0594EF1B3B}"/>
              </a:ext>
            </a:extLst>
          </p:cNvPr>
          <p:cNvSpPr txBox="1"/>
          <p:nvPr/>
        </p:nvSpPr>
        <p:spPr>
          <a:xfrm>
            <a:off x="3019423" y="5748873"/>
            <a:ext cx="92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Conv11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5A421-E3CE-89CE-D60E-00BC5356C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120" y="986593"/>
            <a:ext cx="4457712" cy="55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2778" y="2235289"/>
            <a:ext cx="10586680" cy="830997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Image Classification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946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370595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Gobal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Explanation – Filter explanation  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FBAACE-2ABE-3E6C-9E84-389C5511E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845" y="921895"/>
            <a:ext cx="5077534" cy="178142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EAB4969-499D-70C7-89E8-39E979592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611"/>
          <a:stretch/>
        </p:blipFill>
        <p:spPr>
          <a:xfrm>
            <a:off x="1279049" y="2886075"/>
            <a:ext cx="9297126" cy="3840516"/>
          </a:xfrm>
          <a:prstGeom prst="rect">
            <a:avLst/>
          </a:prstGeom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668906BB-0DD9-69B5-A80A-2D5DD218F84A}"/>
              </a:ext>
            </a:extLst>
          </p:cNvPr>
          <p:cNvSpPr/>
          <p:nvPr/>
        </p:nvSpPr>
        <p:spPr>
          <a:xfrm>
            <a:off x="1771650" y="921895"/>
            <a:ext cx="1733550" cy="25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7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370595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Gobal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Explanation – Filter explanation  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FBAACE-2ABE-3E6C-9E84-389C5511E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845" y="921895"/>
            <a:ext cx="5077534" cy="1781424"/>
          </a:xfrm>
          <a:prstGeom prst="rect">
            <a:avLst/>
          </a:prstGeom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668906BB-0DD9-69B5-A80A-2D5DD218F84A}"/>
              </a:ext>
            </a:extLst>
          </p:cNvPr>
          <p:cNvSpPr/>
          <p:nvPr/>
        </p:nvSpPr>
        <p:spPr>
          <a:xfrm>
            <a:off x="1771650" y="1340995"/>
            <a:ext cx="1733550" cy="25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1E44CD-D09A-0218-4852-36D998662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048" y="2886075"/>
            <a:ext cx="9236551" cy="38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042" y="209635"/>
            <a:ext cx="486811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 up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pic>
        <p:nvPicPr>
          <p:cNvPr id="1026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" y="739020"/>
            <a:ext cx="12200764" cy="25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347181" y="3616833"/>
            <a:ext cx="7488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400" b="1" i="0" dirty="0">
                <a:solidFill>
                  <a:srgbClr val="202124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How to use deep learning method to classify food image?</a:t>
            </a:r>
          </a:p>
          <a:p>
            <a:pPr algn="ctr" fontAlgn="base"/>
            <a:endParaRPr lang="en-US" altLang="zh-CN" sz="2400" b="1" dirty="0">
              <a:solidFill>
                <a:srgbClr val="202124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 fontAlgn="base"/>
            <a:r>
              <a:rPr lang="en-US" altLang="zh-CN" sz="2400" b="1" i="0" dirty="0">
                <a:solidFill>
                  <a:srgbClr val="202124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How does the AI model think of food image?</a:t>
            </a:r>
          </a:p>
        </p:txBody>
      </p:sp>
    </p:spTree>
    <p:extLst>
      <p:ext uri="{BB962C8B-B14F-4D97-AF65-F5344CB8AC3E}">
        <p14:creationId xmlns:p14="http://schemas.microsoft.com/office/powerpoint/2010/main" val="311213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05878" y="2154644"/>
            <a:ext cx="5630709" cy="1107996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YOU!</a:t>
            </a:r>
            <a:endParaRPr kumimoji="1" lang="zh-CN" altLang="en-US" sz="6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042" y="209635"/>
            <a:ext cx="486811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pic>
        <p:nvPicPr>
          <p:cNvPr id="1026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" y="739020"/>
            <a:ext cx="12200764" cy="25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347181" y="3616833"/>
            <a:ext cx="7488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400" b="1" i="0" dirty="0">
                <a:solidFill>
                  <a:srgbClr val="202124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How to use deep learning method to classify food image?</a:t>
            </a:r>
          </a:p>
          <a:p>
            <a:pPr algn="ctr" fontAlgn="base"/>
            <a:endParaRPr lang="en-US" altLang="zh-CN" sz="2400" b="1" dirty="0">
              <a:solidFill>
                <a:srgbClr val="202124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 fontAlgn="base"/>
            <a:r>
              <a:rPr lang="en-US" altLang="zh-CN" sz="2400" b="1" i="0" dirty="0">
                <a:solidFill>
                  <a:srgbClr val="202124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How does the AI model think of food image?</a:t>
            </a:r>
          </a:p>
        </p:txBody>
      </p:sp>
    </p:spTree>
    <p:extLst>
      <p:ext uri="{BB962C8B-B14F-4D97-AF65-F5344CB8AC3E}">
        <p14:creationId xmlns:p14="http://schemas.microsoft.com/office/powerpoint/2010/main" val="19541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042" y="209635"/>
            <a:ext cx="486811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pic>
        <p:nvPicPr>
          <p:cNvPr id="1026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" y="739020"/>
            <a:ext cx="12200764" cy="25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347181" y="3616833"/>
            <a:ext cx="7488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400" b="1" i="0" dirty="0">
                <a:solidFill>
                  <a:srgbClr val="202124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How to use deep learning method to classify food image?</a:t>
            </a:r>
          </a:p>
          <a:p>
            <a:pPr algn="ctr" fontAlgn="base"/>
            <a:endParaRPr lang="en-US" altLang="zh-CN" sz="2400" b="1" dirty="0">
              <a:solidFill>
                <a:srgbClr val="202124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27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042" y="209635"/>
            <a:ext cx="486811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1-1  Dataset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pic>
        <p:nvPicPr>
          <p:cNvPr id="1026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" y="739020"/>
            <a:ext cx="12200764" cy="25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763199" y="3442970"/>
            <a:ext cx="4158801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contains 11 categories of food: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Bread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Dairy product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Dessert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Egg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Fried food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Meat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Noodles-Pasta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Rice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Seafood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Soup</a:t>
            </a:r>
          </a:p>
          <a:p>
            <a:pPr algn="l" fontAlgn="base">
              <a:buFont typeface="Arial" panose="020B0604020202090204" pitchFamily="34" charset="0"/>
              <a:buChar char="•"/>
            </a:pPr>
            <a:r>
              <a:rPr lang="en-US" altLang="zh-CN" b="0" i="0" dirty="0">
                <a:solidFill>
                  <a:srgbClr val="3C4043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Vegetable-Fruit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9275" y="3461385"/>
            <a:ext cx="45948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400" b="1" i="0" dirty="0">
                <a:solidFill>
                  <a:srgbClr val="202124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Food-11 image dataset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42315" y="4069080"/>
            <a:ext cx="420878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Data</a:t>
            </a:r>
          </a:p>
          <a:p>
            <a:pPr algn="l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● Training set: 9866 labeled images </a:t>
            </a:r>
          </a:p>
          <a:p>
            <a:pPr algn="l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● Validation set: 3430 labeled images </a:t>
            </a:r>
          </a:p>
          <a:p>
            <a:pPr algn="l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● Testing set: 3347 images</a:t>
            </a:r>
          </a:p>
        </p:txBody>
      </p:sp>
    </p:spTree>
    <p:extLst>
      <p:ext uri="{BB962C8B-B14F-4D97-AF65-F5344CB8AC3E}">
        <p14:creationId xmlns:p14="http://schemas.microsoft.com/office/powerpoint/2010/main" val="227759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62992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1-2  Data Augmentation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0890" y="1144905"/>
            <a:ext cx="10650220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Modify the image data </a:t>
            </a:r>
            <a:r>
              <a:rPr lang="en-US" altLang="zh-CN" sz="20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to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 non-identical inputs and give them to the model each epoch, to prevent overfitting of the model.</a:t>
            </a:r>
          </a:p>
          <a:p>
            <a:pPr algn="ctr"/>
            <a:endParaRPr lang="zh-CN" altLang="en-US" sz="2000" b="1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r>
              <a:rPr lang="zh-CN" altLang="en-US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1. </a:t>
            </a:r>
            <a:r>
              <a:rPr lang="zh-CN" altLang="en-US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RandomResizedCrop  </a:t>
            </a:r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2. </a:t>
            </a:r>
            <a:r>
              <a:rPr lang="zh-CN" altLang="en-US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RandomAffine</a:t>
            </a:r>
          </a:p>
          <a:p>
            <a:pPr algn="ctr"/>
            <a:r>
              <a:rPr lang="zh-CN" altLang="en-US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 </a:t>
            </a:r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3. </a:t>
            </a:r>
            <a:r>
              <a:rPr lang="zh-CN" altLang="en-US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RandomPerspective  </a:t>
            </a:r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4. </a:t>
            </a:r>
            <a:r>
              <a:rPr lang="zh-CN" altLang="en-US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RandomHorizontalFlip</a:t>
            </a:r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</a:p>
          <a:p>
            <a:pPr algn="ctr"/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5. </a:t>
            </a:r>
            <a:r>
              <a:rPr lang="zh-CN" altLang="en-US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RandomVerticalFlip</a:t>
            </a:r>
            <a:r>
              <a:rPr lang="en-US" altLang="zh-CN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6. </a:t>
            </a:r>
            <a:r>
              <a:rPr lang="zh-CN" altLang="en-US" sz="2000" b="1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RandomRoation</a:t>
            </a:r>
          </a:p>
          <a:p>
            <a:pPr algn="ctr"/>
            <a:endParaRPr lang="zh-CN" altLang="en-US" sz="2000" b="1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/>
            <a:r>
              <a:rPr lang="zh-CN" altLang="en-US" sz="20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All these transformation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</a:t>
            </a:r>
            <a:r>
              <a:rPr lang="zh-CN" altLang="en-US" sz="20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are stacking together, a input picture will go through some of the transformation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</a:t>
            </a:r>
            <a:r>
              <a:rPr lang="zh-CN" altLang="en-US" sz="20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randomly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.</a:t>
            </a:r>
            <a:endParaRPr lang="zh-CN" altLang="en-US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 dirty="0">
              <a:solidFill>
                <a:schemeClr val="tx1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 dirty="0">
              <a:solidFill>
                <a:schemeClr val="tx1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687" t="5288" r="966" b="3140"/>
          <a:stretch>
            <a:fillRect/>
          </a:stretch>
        </p:blipFill>
        <p:spPr>
          <a:xfrm>
            <a:off x="1251856" y="4527371"/>
            <a:ext cx="10038393" cy="1868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 txBox="1"/>
          <p:nvPr/>
        </p:nvSpPr>
        <p:spPr>
          <a:xfrm>
            <a:off x="742315" y="209550"/>
            <a:ext cx="107823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1-3  Modified AlexNet - Model Structure </a:t>
            </a:r>
          </a:p>
        </p:txBody>
      </p:sp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t="8379" r="24846" b="25721"/>
          <a:stretch>
            <a:fillRect/>
          </a:stretch>
        </p:blipFill>
        <p:spPr>
          <a:xfrm>
            <a:off x="7608078" y="1726501"/>
            <a:ext cx="3263281" cy="42745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9446" y="3692759"/>
            <a:ext cx="6107838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/>
                <a:latin typeface="Times New Roman Bold" panose="02020603050405020304" charset="0"/>
                <a:cs typeface="Times New Roman Bold" panose="02020603050405020304" charset="0"/>
              </a:rPr>
              <a:t>Our feature extraction network:</a:t>
            </a:r>
            <a:endParaRPr lang="en-US" altLang="zh-CN" sz="2400" dirty="0"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   5 Concatenation of following submodule:</a:t>
            </a:r>
            <a:endParaRPr lang="en-US" altLang="zh-CN" sz="2000" dirty="0"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      nn.Conv2d(3, 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xx</a:t>
            </a:r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, 3, 1, 1),  </a:t>
            </a:r>
          </a:p>
          <a:p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      nn.BatchNorm2d(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xx</a:t>
            </a:r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),</a:t>
            </a:r>
          </a:p>
          <a:p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      </a:t>
            </a:r>
            <a:r>
              <a:rPr lang="en-US" altLang="zh-CN" sz="2000" dirty="0" err="1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nn.ReLU</a:t>
            </a:r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(),</a:t>
            </a:r>
          </a:p>
          <a:p>
            <a:r>
              <a:rPr lang="en-US" altLang="zh-CN" sz="2000" dirty="0"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      nn.MaxPool2d(2, 2, 0),  </a:t>
            </a:r>
            <a:r>
              <a:rPr lang="en-US" altLang="zh-CN" sz="2000" b="0" dirty="0">
                <a:effectLst/>
                <a:latin typeface="+mj-lt"/>
                <a:cs typeface="Times New Roman" panose="02020603050405020304" pitchFamily="18" charset="0"/>
              </a:rPr>
              <a:t>  </a:t>
            </a:r>
          </a:p>
          <a:p>
            <a:r>
              <a:rPr lang="en-US" altLang="zh-CN" sz="2000" b="0" dirty="0">
                <a:effectLst/>
                <a:latin typeface="+mj-lt"/>
                <a:cs typeface="Times New Roman" panose="02020603050405020304" pitchFamily="18" charset="0"/>
              </a:rPr>
              <a:t>          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6" y="1389819"/>
            <a:ext cx="5271144" cy="2018095"/>
          </a:xfrm>
          <a:prstGeom prst="rect">
            <a:avLst/>
          </a:prstGeom>
        </p:spPr>
      </p:pic>
      <p:sp>
        <p:nvSpPr>
          <p:cNvPr id="9" name="左大括号 8"/>
          <p:cNvSpPr/>
          <p:nvPr/>
        </p:nvSpPr>
        <p:spPr>
          <a:xfrm>
            <a:off x="7217461" y="1809715"/>
            <a:ext cx="511204" cy="53243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7203405" y="3755461"/>
            <a:ext cx="511204" cy="53243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7217461" y="3145661"/>
            <a:ext cx="511204" cy="53243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7203405" y="4447953"/>
            <a:ext cx="511204" cy="46199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>
            <a:off x="7217461" y="2502207"/>
            <a:ext cx="511204" cy="53243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961798" y="1878590"/>
            <a:ext cx="1373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+mj-lt"/>
                <a:cs typeface="Times New Roman" panose="02020603050405020304" pitchFamily="18" charset="0"/>
              </a:rPr>
              <a:t>submodule</a:t>
            </a:r>
            <a:endParaRPr lang="zh-CN" altLang="en-US" sz="2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7218943" y="5062410"/>
            <a:ext cx="511204" cy="86631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文本框 18"/>
          <p:cNvSpPr txBox="1"/>
          <p:nvPr/>
        </p:nvSpPr>
        <p:spPr>
          <a:xfrm>
            <a:off x="6516495" y="5293450"/>
            <a:ext cx="1373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latin typeface="+mj-lt"/>
                <a:cs typeface="Times New Roman" panose="02020603050405020304" pitchFamily="18" charset="0"/>
              </a:rPr>
              <a:t>DNN</a:t>
            </a:r>
            <a:endParaRPr lang="zh-CN" altLang="en-US" sz="16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52624" y="2562988"/>
            <a:ext cx="1373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+mj-lt"/>
                <a:cs typeface="Times New Roman" panose="02020603050405020304" pitchFamily="18" charset="0"/>
              </a:rPr>
              <a:t>submodule</a:t>
            </a:r>
            <a:endParaRPr lang="zh-CN" altLang="en-US" sz="2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57030" y="3168253"/>
            <a:ext cx="1373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+mj-lt"/>
                <a:cs typeface="Times New Roman" panose="02020603050405020304" pitchFamily="18" charset="0"/>
              </a:rPr>
              <a:t>submodule</a:t>
            </a:r>
            <a:endParaRPr lang="zh-CN" altLang="en-US" sz="2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47856" y="3852651"/>
            <a:ext cx="1373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+mj-lt"/>
                <a:cs typeface="Times New Roman" panose="02020603050405020304" pitchFamily="18" charset="0"/>
              </a:rPr>
              <a:t>submodule</a:t>
            </a:r>
            <a:endParaRPr lang="zh-CN" altLang="en-US" sz="2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47856" y="4505876"/>
            <a:ext cx="1373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+mj-lt"/>
                <a:cs typeface="Times New Roman" panose="02020603050405020304" pitchFamily="18" charset="0"/>
              </a:rPr>
              <a:t>submodule</a:t>
            </a:r>
            <a:endParaRPr lang="zh-CN" altLang="en-US" sz="2000" b="1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USZ-03logo-whier-[转换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770" y="156210"/>
            <a:ext cx="824230" cy="582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1165" y="1713923"/>
            <a:ext cx="5572956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 Bold" panose="02020603050405020304" charset="0"/>
                <a:cs typeface="Times New Roman Bold" panose="02020603050405020304" charset="0"/>
              </a:rPr>
              <a:t>Loss function:</a:t>
            </a:r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</a:p>
          <a:p>
            <a:endParaRPr lang="en-US" altLang="zh-CN" sz="24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   cross-entropy loss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1" r="2293"/>
          <a:stretch>
            <a:fillRect/>
          </a:stretch>
        </p:blipFill>
        <p:spPr>
          <a:xfrm>
            <a:off x="5836544" y="2952205"/>
            <a:ext cx="5688071" cy="3166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22" y="3126737"/>
            <a:ext cx="3982864" cy="970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62" y="4573692"/>
            <a:ext cx="2702338" cy="16679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1387" y="1714063"/>
            <a:ext cx="5572956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 Bold" panose="02020603050405020304" charset="0"/>
                <a:cs typeface="Times New Roman Bold" panose="02020603050405020304" charset="0"/>
              </a:rPr>
              <a:t>optimizer:</a:t>
            </a:r>
            <a:endParaRPr lang="en-US" altLang="zh-CN" sz="2400" dirty="0"/>
          </a:p>
          <a:p>
            <a:r>
              <a:rPr lang="en-US" altLang="zh-CN" sz="2400" dirty="0"/>
              <a:t>   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ADAM</a:t>
            </a:r>
            <a:endParaRPr lang="en-US" altLang="zh-CN" sz="2400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endParaRPr lang="en-US" altLang="zh-CN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endParaRPr lang="en-US" altLang="zh-CN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endParaRPr lang="en-US" altLang="zh-CN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endParaRPr lang="en-US" altLang="zh-CN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endParaRPr lang="en-US" altLang="zh-CN" b="1" dirty="0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9" name="文本占位符 1"/>
          <p:cNvSpPr txBox="1"/>
          <p:nvPr/>
        </p:nvSpPr>
        <p:spPr>
          <a:xfrm>
            <a:off x="742315" y="209550"/>
            <a:ext cx="10782300" cy="52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1-3  Modified AlexNet - Loss Function &amp; Optimizer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0c4315e546246240c1ee6a064f6703e0b"/>
  <p:tag name="ISPRING_ULTRA_SCORM_COURSE_ID" val="5DA92FCD-B45B-4BCE-876E-63612E4132B5"/>
  <p:tag name="ISPRING_SCORM_RATE_SLIDES" val="1"/>
  <p:tag name="ISPRING_SCORM_RATE_QUIZZES" val="0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Ha4w0R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Ha4w0R7BdOSwAEAANoDAAAPAAAAAAAAAAEAAAAAAAAAAABub25lL3BsYXllci54bWxQSwUGAAAAAAEAAQA9AAAA7QEAAAAA"/>
  <p:tag name="ISPRING_PRESENTATION_TITLE" val="毕业论文答辩-简约扁平-稳重朱红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703f137-29b1-4cd8-84e4-600975af1b4f}"/>
  <p:tag name="TABLE_ENDDRAG_ORIGIN_RECT" val="926*80"/>
  <p:tag name="TABLE_ENDDRAG_RECT" val="0*241*960*80"/>
</p:tagLst>
</file>

<file path=ppt/theme/theme1.xml><?xml version="1.0" encoding="utf-8"?>
<a:theme xmlns:a="http://schemas.openxmlformats.org/drawingml/2006/main" name="Office 主题">
  <a:themeElements>
    <a:clrScheme name="自定义 7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D078A5"/>
      </a:accent1>
      <a:accent2>
        <a:srgbClr val="7E4460"/>
      </a:accent2>
      <a:accent3>
        <a:srgbClr val="F3D06C"/>
      </a:accent3>
      <a:accent4>
        <a:srgbClr val="F4445A"/>
      </a:accent4>
      <a:accent5>
        <a:srgbClr val="E4DBCD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1322</TotalTime>
  <Words>1408</Words>
  <Application>Microsoft Office PowerPoint</Application>
  <PresentationFormat>宽屏</PresentationFormat>
  <Paragraphs>260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Times New Roman Regular</vt:lpstr>
      <vt:lpstr>微软雅黑</vt:lpstr>
      <vt:lpstr>Arial</vt:lpstr>
      <vt:lpstr>Calibri</vt:lpstr>
      <vt:lpstr>Century Gothic</vt:lpstr>
      <vt:lpstr>Segoe UI Light</vt:lpstr>
      <vt:lpstr>Times New Roman</vt:lpstr>
      <vt:lpstr>Times New Roman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毕业论文答辩-简约扁平-稳重朱红</dc:title>
  <dc:creator>OfficePLUS</dc:creator>
  <cp:lastModifiedBy>陈 凌鹏</cp:lastModifiedBy>
  <cp:revision>287</cp:revision>
  <dcterms:created xsi:type="dcterms:W3CDTF">2023-05-08T15:27:55Z</dcterms:created>
  <dcterms:modified xsi:type="dcterms:W3CDTF">2023-05-13T01:21:12Z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